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5579"/>
    <a:srgbClr val="0948CB"/>
    <a:srgbClr val="0B49CB"/>
    <a:srgbClr val="F2F4F8"/>
    <a:srgbClr val="1C7DDB"/>
    <a:srgbClr val="121619"/>
    <a:srgbClr val="F2F2F2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6" d="100"/>
          <a:sy n="56" d="100"/>
        </p:scale>
        <p:origin x="883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029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Aaryan Thusoo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June 29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Dropped duplicates and missing values</a:t>
            </a:r>
          </a:p>
          <a:p>
            <a:r>
              <a:rPr lang="en-US" dirty="0"/>
              <a:t>Merged launch data with booster and landing outcome info</a:t>
            </a:r>
          </a:p>
          <a:p>
            <a:r>
              <a:rPr lang="en-US" dirty="0"/>
              <a:t>Transformed nested values</a:t>
            </a:r>
          </a:p>
          <a:p>
            <a:r>
              <a:rPr lang="en-US" dirty="0"/>
              <a:t>Reindexed the </a:t>
            </a:r>
            <a:r>
              <a:rPr lang="en-US" dirty="0" err="1"/>
              <a:t>DataFrame</a:t>
            </a:r>
            <a:r>
              <a:rPr lang="en-US" dirty="0"/>
              <a:t> for easier analysis 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Used:</a:t>
            </a:r>
          </a:p>
          <a:p>
            <a:pPr lvl="1"/>
            <a:r>
              <a:rPr lang="en-US" dirty="0"/>
              <a:t>Bar Charts – Focus on success rate of orbit and launch site landings</a:t>
            </a:r>
          </a:p>
          <a:p>
            <a:pPr lvl="1"/>
            <a:r>
              <a:rPr lang="en-US" dirty="0"/>
              <a:t>Scatter Plots – Measuring the relation between payload and launch outcome</a:t>
            </a:r>
          </a:p>
          <a:p>
            <a:pPr lvl="1"/>
            <a:r>
              <a:rPr lang="en-US" dirty="0"/>
              <a:t>Time Trend Plots – Look at launch success over the years</a:t>
            </a:r>
          </a:p>
          <a:p>
            <a:pPr lvl="1"/>
            <a:endParaRPr lang="en-US" dirty="0"/>
          </a:p>
          <a:p>
            <a:r>
              <a:rPr lang="en-US" dirty="0"/>
              <a:t>Purpose:</a:t>
            </a:r>
          </a:p>
          <a:p>
            <a:pPr lvl="1"/>
            <a:r>
              <a:rPr lang="en-US" dirty="0"/>
              <a:t>Understanding correlation between launch conditions and outcomes</a:t>
            </a:r>
          </a:p>
          <a:p>
            <a:pPr lvl="1"/>
            <a:r>
              <a:rPr lang="en-US" dirty="0"/>
              <a:t>Visualize patterns for model selection and feature engineering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SELECT DISTINCT launch site names</a:t>
            </a:r>
          </a:p>
          <a:p>
            <a:r>
              <a:rPr lang="en-US" dirty="0"/>
              <a:t>Find launch sites starting with ‘CCA’</a:t>
            </a:r>
          </a:p>
          <a:p>
            <a:r>
              <a:rPr lang="en-US" dirty="0"/>
              <a:t>Calculate total and average payload weights</a:t>
            </a:r>
          </a:p>
          <a:p>
            <a:r>
              <a:rPr lang="en-US" dirty="0"/>
              <a:t>Count successful vs failed missions</a:t>
            </a:r>
          </a:p>
          <a:p>
            <a:r>
              <a:rPr lang="en-US" dirty="0"/>
              <a:t>Rank landing outcomes by date range</a:t>
            </a:r>
          </a:p>
          <a:p>
            <a:endParaRPr lang="en-US" dirty="0"/>
          </a:p>
          <a:p>
            <a:r>
              <a:rPr lang="en-US" dirty="0"/>
              <a:t>Allowed me to explore dataset through SQL and confirm trend from visualization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000" dirty="0"/>
              <a:t>Using Folium, generated a map focused on the launch sites of rockets in the United States</a:t>
            </a:r>
          </a:p>
          <a:p>
            <a:r>
              <a:rPr lang="en-US" sz="2000" dirty="0"/>
              <a:t>Generated markers for launch sites and added popups to show names</a:t>
            </a:r>
          </a:p>
          <a:p>
            <a:r>
              <a:rPr lang="en-US" sz="2000" dirty="0"/>
              <a:t>Circle markers were added around launch sites with either a green or red </a:t>
            </a:r>
            <a:r>
              <a:rPr lang="en-US" sz="2000" dirty="0" err="1"/>
              <a:t>colour</a:t>
            </a:r>
            <a:r>
              <a:rPr lang="en-US" sz="2000" dirty="0"/>
              <a:t> to indicate the success or failure of the launch</a:t>
            </a:r>
          </a:p>
          <a:p>
            <a:r>
              <a:rPr lang="en-US" sz="2000" dirty="0"/>
              <a:t>Calculated distances from sites to nearest coastline, railways, and highways</a:t>
            </a:r>
          </a:p>
          <a:p>
            <a:pPr lvl="1"/>
            <a:r>
              <a:rPr lang="en-US" sz="1600" dirty="0"/>
              <a:t>Drew lines or circles to visualize the distances</a:t>
            </a:r>
          </a:p>
          <a:p>
            <a:r>
              <a:rPr lang="en-US" sz="2000" dirty="0"/>
              <a:t>By adding these objects can explore the geospatial relationship between launch success and site characteristics</a:t>
            </a:r>
          </a:p>
          <a:p>
            <a:r>
              <a:rPr lang="en-US" sz="2000" dirty="0"/>
              <a:t>Helps in understanding how location may impact launch reliability or logistics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Added </a:t>
            </a:r>
          </a:p>
          <a:p>
            <a:pPr lvl="1"/>
            <a:r>
              <a:rPr lang="en-US" sz="2000" dirty="0"/>
              <a:t>Dropdown menu to select a specific launch site</a:t>
            </a:r>
          </a:p>
          <a:p>
            <a:pPr lvl="1"/>
            <a:r>
              <a:rPr lang="en-US" sz="2000" dirty="0"/>
              <a:t>Pie chart measuring launch success and failure for selected sites	</a:t>
            </a:r>
          </a:p>
          <a:p>
            <a:pPr lvl="1"/>
            <a:r>
              <a:rPr lang="en-US" sz="2000" dirty="0"/>
              <a:t>Range slider to filter launches by payload mass</a:t>
            </a:r>
          </a:p>
          <a:p>
            <a:pPr lvl="1"/>
            <a:r>
              <a:rPr lang="en-US" sz="2000" dirty="0"/>
              <a:t>Scatter plot of Payload Mass vs. Launch Outcome with </a:t>
            </a:r>
            <a:r>
              <a:rPr lang="en-US" sz="2000" dirty="0" err="1"/>
              <a:t>colour</a:t>
            </a:r>
            <a:r>
              <a:rPr lang="en-US" sz="2000" dirty="0"/>
              <a:t>-coded success and failure</a:t>
            </a:r>
          </a:p>
          <a:p>
            <a:r>
              <a:rPr lang="en-US" sz="2000" dirty="0"/>
              <a:t>Reason:</a:t>
            </a:r>
          </a:p>
          <a:p>
            <a:pPr lvl="1"/>
            <a:r>
              <a:rPr lang="en-US" sz="1600" dirty="0"/>
              <a:t>Allows users to explore by launch site</a:t>
            </a:r>
          </a:p>
          <a:p>
            <a:pPr lvl="1"/>
            <a:r>
              <a:rPr lang="en-US" sz="1600" dirty="0"/>
              <a:t>Interactive filtering allows easy test of payload impact</a:t>
            </a:r>
          </a:p>
          <a:p>
            <a:pPr lvl="1"/>
            <a:r>
              <a:rPr lang="en-US" sz="1600" dirty="0"/>
              <a:t>Scatter plot reveals trends between payload and mission success</a:t>
            </a:r>
          </a:p>
          <a:p>
            <a:pPr lvl="1"/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000" dirty="0"/>
              <a:t>Coded input features: launch site, orbit, payloads mass, booster version</a:t>
            </a:r>
          </a:p>
          <a:p>
            <a:r>
              <a:rPr lang="en-US" sz="2000" dirty="0"/>
              <a:t>Used </a:t>
            </a:r>
            <a:r>
              <a:rPr lang="en-US" sz="2000" dirty="0" err="1"/>
              <a:t>OneHotEncoder</a:t>
            </a:r>
            <a:r>
              <a:rPr lang="en-US" sz="2000" dirty="0"/>
              <a:t> to encode categorical variables</a:t>
            </a:r>
          </a:p>
          <a:p>
            <a:r>
              <a:rPr lang="en-US" sz="2000" dirty="0"/>
              <a:t>Split the data 80/20 into training and test sets</a:t>
            </a:r>
          </a:p>
          <a:p>
            <a:r>
              <a:rPr lang="en-US" sz="2000" dirty="0"/>
              <a:t>Used multiple classification models </a:t>
            </a:r>
          </a:p>
          <a:p>
            <a:pPr lvl="1"/>
            <a:r>
              <a:rPr lang="en-US" sz="2000" dirty="0"/>
              <a:t> Logistic regression, support vector machine, decision tree, random forest</a:t>
            </a:r>
          </a:p>
          <a:p>
            <a:r>
              <a:rPr lang="en-US" sz="2000" dirty="0"/>
              <a:t>Used </a:t>
            </a:r>
            <a:r>
              <a:rPr lang="en-US" sz="2000" dirty="0" err="1"/>
              <a:t>GridSearchCV</a:t>
            </a:r>
            <a:r>
              <a:rPr lang="en-US" sz="2000" dirty="0"/>
              <a:t> to find best hyperparameters</a:t>
            </a:r>
          </a:p>
          <a:p>
            <a:r>
              <a:rPr lang="en-US" sz="2000" dirty="0"/>
              <a:t>Evaluated models using:</a:t>
            </a:r>
          </a:p>
          <a:p>
            <a:pPr lvl="1"/>
            <a:r>
              <a:rPr lang="en-US" sz="1600" dirty="0"/>
              <a:t>Accuracy score, confusion matrix, and classification report</a:t>
            </a:r>
          </a:p>
          <a:p>
            <a:r>
              <a:rPr lang="en-US" sz="2000" dirty="0"/>
              <a:t>Random Forest returned the highest accuracy of ~93%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444486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and Orbit Type significantly affected mission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Lower payload mass leads to higher landing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F9 v1.2 Booster version showed consistently better performance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540FE6-0D42-0240-6732-2017DD5F9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14247"/>
            <a:ext cx="7058288" cy="3502430"/>
          </a:xfrm>
          <a:prstGeom prst="rect">
            <a:avLst/>
          </a:prstGeom>
          <a:ln>
            <a:solidFill>
              <a:srgbClr val="145579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D7B21D-FA01-2A46-2BED-F489AB577963}"/>
              </a:ext>
            </a:extLst>
          </p:cNvPr>
          <p:cNvSpPr txBox="1"/>
          <p:nvPr/>
        </p:nvSpPr>
        <p:spPr>
          <a:xfrm>
            <a:off x="770011" y="5234473"/>
            <a:ext cx="10333418" cy="1352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48EFBE50-2364-57F9-6E11-89EB1D0B4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4994046"/>
            <a:ext cx="11095111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CCAFS SLC 40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had frequent early launches with mixed outcomes. As the flight numbers increase, the success rate improves, indicating growing mission reliability.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KSC LC 39A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VAFB SLC 4E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appear primarily in later flights, suggesting they were used after operational experience had improved.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There is a clear trend of increasing success rate with higher flight numbers, which reflects the overall learning curve and technological enhancements over time.</a:t>
            </a: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8607845" y="214604"/>
            <a:ext cx="3091607" cy="116527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8F9A10-5E39-C998-132D-F1C6303485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102" b="-1"/>
          <a:stretch>
            <a:fillRect/>
          </a:stretch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189650" y="1430515"/>
            <a:ext cx="4027132" cy="4540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>
              <a:spcBef>
                <a:spcPts val="1400"/>
              </a:spcBef>
            </a:pPr>
            <a:r>
              <a:rPr lang="en-US" sz="2000" b="1" dirty="0"/>
              <a:t>KSC LC 39A</a:t>
            </a:r>
            <a:r>
              <a:rPr lang="en-US" sz="2000" dirty="0"/>
              <a:t> and </a:t>
            </a:r>
            <a:r>
              <a:rPr lang="en-US" sz="2000" b="1" dirty="0"/>
              <a:t>VAFB SLC 4E</a:t>
            </a:r>
            <a:r>
              <a:rPr lang="en-US" sz="2000" dirty="0"/>
              <a:t> mostly carried heavier payloads and show a </a:t>
            </a:r>
            <a:r>
              <a:rPr lang="en-US" sz="2000" b="1" dirty="0"/>
              <a:t>high success rate</a:t>
            </a:r>
            <a:r>
              <a:rPr lang="en-US" sz="2000" dirty="0"/>
              <a:t>, as indicated by the orange (Class = 1) points.</a:t>
            </a:r>
          </a:p>
          <a:p>
            <a:pPr>
              <a:spcBef>
                <a:spcPts val="1400"/>
              </a:spcBef>
            </a:pPr>
            <a:r>
              <a:rPr lang="en-US" sz="2000" b="1" dirty="0"/>
              <a:t>CCAFS SLC 40</a:t>
            </a:r>
            <a:r>
              <a:rPr lang="en-US" sz="2000" dirty="0"/>
              <a:t> has the widest spread of payload masses and includes a mix of successful and failed launches, suggesting it was used during the earlier phases of the program or for riskier missions.</a:t>
            </a:r>
          </a:p>
          <a:p>
            <a:pPr>
              <a:spcBef>
                <a:spcPts val="1400"/>
              </a:spcBef>
            </a:pPr>
            <a:r>
              <a:rPr lang="en-US" sz="2000" dirty="0"/>
              <a:t>Very heavy payloads (e.g. &gt;10,000 kg) are mostly launched from </a:t>
            </a:r>
            <a:r>
              <a:rPr lang="en-US" sz="2000" b="1" dirty="0"/>
              <a:t>KSC LC 39A</a:t>
            </a:r>
            <a:r>
              <a:rPr lang="en-US" sz="2000" dirty="0"/>
              <a:t>, possibly due to its infrastructure and proximity to NASA resources.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9376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10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19</a:t>
            </a:fld>
            <a:endParaRPr lang="en-US" sz="11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630936" y="639520"/>
            <a:ext cx="3429000" cy="17190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 Rate vs. Orbit Type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D62682-2FAC-F0DE-42D2-4E02F09B0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5" y="1720330"/>
            <a:ext cx="7318629" cy="362272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20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ACD5239-D65F-FEA8-A5F4-ADAEBA6ECCDF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 bwMode="auto">
          <a:xfrm>
            <a:off x="236442" y="2665810"/>
            <a:ext cx="4217987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ES-L1, GEO, HEO, and SSO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all show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100% success rates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indicating highly reliable missions for these orbits—though this may also reflect a lower number of total launches.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GTO (Geostationary Transfer Orbit)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has a notably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lower success rate (~0.5)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possibly due to its more complex or high-risk trajectories.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LEO, MEO, PO, and ISS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show moderate success rates, indicating variability depending on mission parameters and time.</a:t>
            </a: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630936" y="639520"/>
            <a:ext cx="3429000" cy="17190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Orbit Type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28D6D9-5332-7367-F3D7-94FC896ED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720330"/>
            <a:ext cx="6903720" cy="341734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FEB313A-C0EA-810C-09E0-59BB56F4F03D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 bwMode="auto">
          <a:xfrm>
            <a:off x="268287" y="2838581"/>
            <a:ext cx="4189413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Earlier flights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(low flight numbers) had a higher proportion of failures across several orbit types, including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especially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GTO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reflecting the learning curve in early Falcon 9 missions.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 time (as Flight Number increases),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successes dominate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particularly in orbits like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SSO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VLEO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which appear almost exclusively in later launches.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Some orbits like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SSO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only appear in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 missions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but this may reflect a smaller sample size or strategic mission planning.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transition from failure-heavy to mostly-successful launches across various orbit types demonstrates SpaceX’s increasing reliability with experience.</a:t>
            </a: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630936" y="640823"/>
            <a:ext cx="3419856" cy="5583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Orbit Type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9F2074-3CD4-0272-3BC0-844D63AC8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976" y="347945"/>
            <a:ext cx="6894576" cy="341281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22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02DA5DE-DAC2-8DD4-F396-EC3ACFE42751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 bwMode="auto">
          <a:xfrm>
            <a:off x="4654296" y="3944398"/>
            <a:ext cx="6857937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GTO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missions are associated with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higher payload masses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show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mixed success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highlighting the technical challenges of sending heavy payloads to high-energy orbits.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missions involve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lighter payloads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show a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higher concentration of success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suggesting these are more routine or well-optimized missions.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SSO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show only successful launches, but with relatively lower sample counts, making it harder to generalize.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Payloads exceeding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10,000 kg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were launched only in later flights and achieved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100% success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reflecting improvements in booster capability and mission reliability over time.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A9CEF99-39CF-406E-8FCF-5EEDCCA2A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55717D4-33C9-419C-8D9C-17C707967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E152F22-1707-453C-8C48-6B5CDD242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0F3EC41-E060-4D79-8F5B-1DD6A3A9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678" y="0"/>
            <a:ext cx="11145980" cy="6870723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2212752" y="138130"/>
            <a:ext cx="7793832" cy="7923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Success Yearly Trend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2608" y="18288"/>
            <a:ext cx="475488" cy="4754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5075537C-CA84-1446-933C-8E9D027F9201}" type="slidenum">
              <a:rPr lang="en-US" sz="900">
                <a:solidFill>
                  <a:schemeClr val="tx1">
                    <a:alpha val="70000"/>
                  </a:schemeClr>
                </a:solidFill>
                <a:latin typeface="+mn-lt"/>
              </a:rPr>
              <a:pPr algn="ctr">
                <a:spcAft>
                  <a:spcPts val="600"/>
                </a:spcAft>
                <a:defRPr/>
              </a:pPr>
              <a:t>23</a:t>
            </a:fld>
            <a:endParaRPr lang="en-US" sz="900">
              <a:solidFill>
                <a:schemeClr val="tx1">
                  <a:alpha val="70000"/>
                </a:schemeClr>
              </a:solidFill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9A1A1D-0369-22FB-18BE-97B525BE47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2" b="3582"/>
          <a:stretch>
            <a:fillRect/>
          </a:stretch>
        </p:blipFill>
        <p:spPr>
          <a:xfrm>
            <a:off x="2191417" y="3133970"/>
            <a:ext cx="7802947" cy="3724029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2DC64C2F-FAC5-0339-8FD9-FA3516C1A4A3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 bwMode="auto">
          <a:xfrm>
            <a:off x="873760" y="1324164"/>
            <a:ext cx="1069848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early years (2010–2013)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show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successful launches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indicating the early experimental phase of Falcon 9.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significant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increase begins in 2014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with rapid improvements through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2017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where the success rate peaks above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80%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slight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drop in 2018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may reflect mission complexity or operational anomalies, but success rebounds sharply in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2019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hitting its highest point.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slight dip in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2020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still maintains a high average, reflecting overall operational maturity and reliability.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dirty="0"/>
              <a:t>There are </a:t>
            </a:r>
            <a:r>
              <a:rPr lang="en-US" sz="2400" b="1" dirty="0"/>
              <a:t>three unique launch sites</a:t>
            </a:r>
            <a:r>
              <a:rPr lang="en-US" sz="2400" dirty="0"/>
              <a:t> recorded in the dataset:</a:t>
            </a:r>
          </a:p>
          <a:p>
            <a:r>
              <a:rPr lang="en-US" sz="2400" b="1" dirty="0"/>
              <a:t>CCAFS SLC 40</a:t>
            </a:r>
            <a:r>
              <a:rPr lang="en-US" sz="2400" dirty="0"/>
              <a:t> – Cape Canaveral Air Force Station</a:t>
            </a:r>
          </a:p>
          <a:p>
            <a:r>
              <a:rPr lang="en-US" sz="2400" b="1" dirty="0"/>
              <a:t>VAFB SLC 4E</a:t>
            </a:r>
            <a:r>
              <a:rPr lang="en-US" sz="2400" dirty="0"/>
              <a:t> – Vandenberg Air Force Base</a:t>
            </a:r>
          </a:p>
          <a:p>
            <a:r>
              <a:rPr lang="en-US" sz="2400" b="1" dirty="0"/>
              <a:t>KSC LC 39A</a:t>
            </a:r>
            <a:r>
              <a:rPr lang="en-US" sz="2400" dirty="0"/>
              <a:t> – Kennedy Space Center</a:t>
            </a:r>
          </a:p>
          <a:p>
            <a:r>
              <a:rPr lang="en-US" sz="2400" dirty="0"/>
              <a:t>These launch sites are used for different mission profiles depending on orbit type, mission complexity, and payload mass. CCAFS has the highest number of launches, especially in earlier missions.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A2B9928-0B15-7C38-E0D4-7FE98CC7D0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770011" y="1508899"/>
            <a:ext cx="9306605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query filters launch records where the launch site name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starts with ‘CCA’ Cape Canaveral Air Force Station (CCAFS SLC 40)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site was heavily used in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early phase of Falcon 9 missions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It handled a wide range of payload masses and orbit types. These sample records give a snapshot of its operational profile and are useful for trend or frequency analysis in launch site usage.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following Query was used: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SUM(PAYLOAD_MASS__KG_) 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SPACEXTABLE 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CUSTOMER LIKE 'NASA (CRS)’;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/>
              <a:t>This yields </a:t>
            </a:r>
            <a:r>
              <a:rPr lang="en-US" sz="2400" b="1" dirty="0"/>
              <a:t>45,596 kg</a:t>
            </a:r>
            <a:r>
              <a:rPr lang="en-US" sz="2400" dirty="0"/>
              <a:t>, which is the total mass NASA contracted (“CRS”) missions have carried on Falcon 9 to date.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result was found with the query: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AVG(PAYLOAD_MASS__KG_) AS AvgPayloadF9v11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SPACEXTABLE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BOOSTER_VERSION = 'F9 v1.1’;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/>
              <a:t>This shows that, across all Falcon 9 v1.1 missions in our dataset, the </a:t>
            </a:r>
            <a:r>
              <a:rPr lang="en-US" sz="2200" b="1" dirty="0"/>
              <a:t>mean payload mass</a:t>
            </a:r>
            <a:r>
              <a:rPr lang="en-US" sz="2200" dirty="0"/>
              <a:t> was approximately </a:t>
            </a:r>
            <a:r>
              <a:rPr lang="en-US" sz="2200" b="1" dirty="0"/>
              <a:t>5 123 kg</a:t>
            </a:r>
            <a:r>
              <a:rPr lang="en-US" sz="2200" dirty="0"/>
              <a:t>. It tells us that F9 v1.1 typically carried mid-sized payloads compared to earlier and later booster versions.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CC16ED86-EBDF-EF70-F774-9E0B2426A15E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this result, the following query was used: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Date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SPACEXTABLE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LANDING_OUTCOME = 'Success (ground pad)'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ORDER BY Date AS LIMIT 1;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400" dirty="0"/>
              <a:t>This query finds the earliest date on which a SpaceX booster achieved a successful ground-pad landing. According to our data, the first ground-pad recovery occurred on </a:t>
            </a:r>
            <a:r>
              <a:rPr lang="en-US" sz="2400" b="1" dirty="0"/>
              <a:t>2016-12-21</a:t>
            </a:r>
            <a:r>
              <a:rPr lang="en-US" sz="2400" dirty="0"/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54B5144B-2311-B885-DA6A-26C891846A80}"/>
              </a:ext>
            </a:extLst>
          </p:cNvPr>
          <p:cNvSpPr txBox="1">
            <a:spLocks/>
          </p:cNvSpPr>
          <p:nvPr/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result was found with the query: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 BOOSTER_VERSION FROM SPACEXTABLE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LANDING_OUTCOME = 'Success (drone ship)'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PAYLOAD_MASS__KG_ BETWEEN 4000 AND 6000;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/>
              <a:t>Here we list every Falcon booster version that successfully landed on a drone ship </a:t>
            </a:r>
            <a:r>
              <a:rPr lang="en-US" sz="2400" b="1" dirty="0"/>
              <a:t>while carrying between 4,000 kg and 6,000 kg</a:t>
            </a:r>
            <a:r>
              <a:rPr lang="en-US" sz="2400" dirty="0"/>
              <a:t> of payload. This shows which hardware configurations have been proven capable of mid-mass drone-ship recoveries.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this result, the following query was used: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CASE WHEN Class = 1 THEN 'Success' 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ELSE 'Failure' END AS Outcome, COUNT(*) AS Count FROM SPACEXTABLE GROUP BY Class;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/>
              <a:t>Out of </a:t>
            </a:r>
            <a:r>
              <a:rPr lang="en-US" sz="2400" b="1" dirty="0"/>
              <a:t>90 total launches</a:t>
            </a:r>
            <a:r>
              <a:rPr lang="en-US" sz="2400" dirty="0"/>
              <a:t>, </a:t>
            </a:r>
            <a:r>
              <a:rPr lang="en-US" sz="2400" b="1" dirty="0"/>
              <a:t>76</a:t>
            </a:r>
            <a:r>
              <a:rPr lang="en-US" sz="2400" dirty="0"/>
              <a:t> were successful and </a:t>
            </a:r>
            <a:r>
              <a:rPr lang="en-US" sz="2400" b="1" dirty="0"/>
              <a:t>14</a:t>
            </a:r>
            <a:r>
              <a:rPr lang="en-US" sz="2400" dirty="0"/>
              <a:t> failed. This highlights SpaceX’s overall success rate (~84%) across all missions in the dataset.</a:t>
            </a:r>
            <a:endParaRPr lang="en-US" sz="2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result was found with the query: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 Booster Version FROM SPACEXTABLE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= (SELECT MAX(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 FROM SPACEXTABLE);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/>
              <a:t>The </a:t>
            </a:r>
            <a:r>
              <a:rPr lang="en-US" sz="2400" b="1" dirty="0"/>
              <a:t>FT</a:t>
            </a:r>
            <a:r>
              <a:rPr lang="en-US" sz="2400" dirty="0"/>
              <a:t> (Falcon 9 Full Thrust) booster version carried the </a:t>
            </a:r>
            <a:r>
              <a:rPr lang="en-US" sz="2400" b="1" dirty="0"/>
              <a:t>single largest payload</a:t>
            </a:r>
            <a:r>
              <a:rPr lang="en-US" sz="2400" dirty="0"/>
              <a:t> in our dataset. This indicates it has the highest lift capability among the versions analyzed.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this result, the following query was used: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LandingOutcome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LaunchSite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SPACEXTABLE 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WHERE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LandingOutcome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 'Failure (drone ship)'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Date BETWEEN '2015-01-01' AND '2015-12-31';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/>
              <a:t>In 2015, these missions failed to land on the drone ship. Both failures occurred during early Falcon 9 v1.1 flights from Cape Canaveral (CCAFS SLC 40), reflecting the program’s early learning curve in recovering boosters at sea.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provides the wanted result: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COUNT(*) AS Count FROM SPACEXTABLE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Date BETWEEN '2010-06-04' AND '2017-03-20'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GROUP BY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ORDER BY Count DESC;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/>
              <a:t>Between mid-2010 and early-2017, </a:t>
            </a:r>
            <a:r>
              <a:rPr lang="en-US" sz="2400" b="1" dirty="0"/>
              <a:t>ground-pad recoveries</a:t>
            </a:r>
            <a:r>
              <a:rPr lang="en-US" sz="2400" dirty="0"/>
              <a:t> were most frequent and successful, followed by </a:t>
            </a:r>
            <a:r>
              <a:rPr lang="en-US" sz="2400" b="1" dirty="0"/>
              <a:t>drone-ship successes</a:t>
            </a:r>
            <a:r>
              <a:rPr lang="en-US" sz="2400" dirty="0"/>
              <a:t>. Drone-ship failures outnumbered ground-pad failures, highlighting the greater difficulty of sea recoveries in that period.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910285" y="741391"/>
            <a:ext cx="3443514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Site Locations in the U.S. Map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445AFA-9B68-63F5-24B4-D9EDF5AE6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54" y="1757106"/>
            <a:ext cx="6449549" cy="3587054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30B6D994-DD83-620E-BFD1-5BCDDA9E908D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7910285" y="2533476"/>
            <a:ext cx="3443514" cy="344783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0" marR="0" lvl="0" fontAlgn="base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</a:rPr>
              <a:t>This map shows the geographic positions of SpaceX’s two primary U.S. launch facilities:</a:t>
            </a:r>
          </a:p>
          <a:p>
            <a:pPr marL="0" marR="0" lvl="0" fontAlgn="base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</a:rPr>
              <a:t>VAFB SLC-4E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</a:rPr>
              <a:t> on the California coast (West Coast operations)</a:t>
            </a:r>
          </a:p>
          <a:p>
            <a:pPr marL="0" marR="0" lvl="0" fontAlgn="base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</a:rPr>
              <a:t>CCAFS SLC-40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</a:rPr>
              <a:t> on Florida’s Space Coast (East Coast operations)</a:t>
            </a:r>
          </a:p>
          <a:p>
            <a:pPr marL="0" marR="0" lvl="0" fontAlgn="base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</a:rPr>
              <a:t>Clicking a marker reveals the site name in a popup for easy identification.</a:t>
            </a:r>
          </a:p>
          <a:p>
            <a:pPr marL="0" marR="0" lvl="0" fontAlgn="base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</a:rPr>
              <a:t>Visualizing sites on a national map highlights their strategic separation—enabling polar launches from Vandenberg (VAFB) and equatorial/GTO missions from Cape Canaveral (CCAFS).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35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C49F18-8757-4E87-5C2E-9D6D7B82B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5C84D91-E5BF-B919-ACEF-4A25262CE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D889E38-27CA-E23F-B646-8D7B4BB17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D731904-7733-45B0-902C-289497204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04E6397-35D7-4AEC-9DA9-B7F6B12B8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1051560" y="4440602"/>
            <a:ext cx="3538728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Site Activity and Outcomes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map&#10;&#10;AI-generated content may be incorrect.">
            <a:extLst>
              <a:ext uri="{FF2B5EF4-FFF2-40B4-BE49-F238E27FC236}">
                <a16:creationId xmlns:a16="http://schemas.microsoft.com/office/drawing/2014/main" id="{D180E182-80E1-9C4F-3646-147E925448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793" r="14563" b="3"/>
          <a:stretch>
            <a:fillRect/>
          </a:stretch>
        </p:blipFill>
        <p:spPr>
          <a:xfrm>
            <a:off x="6" y="10"/>
            <a:ext cx="4884383" cy="3995918"/>
          </a:xfrm>
          <a:prstGeom prst="rect">
            <a:avLst/>
          </a:prstGeom>
        </p:spPr>
      </p:pic>
      <p:pic>
        <p:nvPicPr>
          <p:cNvPr id="7" name="Picture 6" descr="A map of the united states&#10;&#10;AI-generated content may be incorrect.">
            <a:extLst>
              <a:ext uri="{FF2B5EF4-FFF2-40B4-BE49-F238E27FC236}">
                <a16:creationId xmlns:a16="http://schemas.microsoft.com/office/drawing/2014/main" id="{D253F2D5-D8DE-846C-DC09-680F50376B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76" r="-2" b="-2"/>
          <a:stretch>
            <a:fillRect/>
          </a:stretch>
        </p:blipFill>
        <p:spPr>
          <a:xfrm>
            <a:off x="5074877" y="10"/>
            <a:ext cx="7117118" cy="399591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2C5A04F-2AEB-4631-8314-A8B812E1E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B2B1C70-BF3F-41BD-871B-63D8F911F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49240" y="4440602"/>
            <a:ext cx="6007608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800" dirty="0"/>
              <a:t>The cluster view shows total launches by site—92 at CCAFS SLC-40 versus 20 at VAFB SLC-4E—while the zoomed-in Vandenberg pad map plots each flight’s outcome (red = failure, green = success), illustrating how early mixed results gave way to near-perfect reliability over successive missions.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624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36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6531160" y="5576575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7BFB30-429C-A0F0-ED13-C6A729BBE2D6}"/>
              </a:ext>
            </a:extLst>
          </p:cNvPr>
          <p:cNvSpPr txBox="1"/>
          <p:nvPr/>
        </p:nvSpPr>
        <p:spPr>
          <a:xfrm>
            <a:off x="925158" y="1581374"/>
            <a:ext cx="100906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this project, we are looking into the Falcon 9 rocket from SpaceX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Each launch is advertised to cost ~$62 million compared to the competitors ~$165 million charge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Due to SpaceX’s reusable first-stage equipment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Thus, finding if the first stage will land helps determine the cost of a launch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want to determine based on previous launch data the factors which will provide the best chances of a successful launch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through HTTP requests to the SpaceX API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processed by removing duplicates and missing values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Merged data sets and reset indexes to allow for proper organization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63440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a request call to gather the launch data from SpaceX’s API in JSON format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Normalized JSON structure to flatten into tabular form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Converted data to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more leisurely exploration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Filtered out important columns and successful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Cleaned or removed null values from data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4A888A-3E9E-0117-4F60-84501CA13908}"/>
              </a:ext>
            </a:extLst>
          </p:cNvPr>
          <p:cNvSpPr>
            <a:spLocks/>
          </p:cNvSpPr>
          <p:nvPr/>
        </p:nvSpPr>
        <p:spPr>
          <a:xfrm>
            <a:off x="770011" y="4609322"/>
            <a:ext cx="1894114" cy="8490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Retrieve JSON from SpaceX API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6A9AB1-83CC-DC25-FD29-9025C297AC89}"/>
              </a:ext>
            </a:extLst>
          </p:cNvPr>
          <p:cNvSpPr>
            <a:spLocks/>
          </p:cNvSpPr>
          <p:nvPr/>
        </p:nvSpPr>
        <p:spPr>
          <a:xfrm>
            <a:off x="3684272" y="4609322"/>
            <a:ext cx="1894114" cy="8490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Normalize JSON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F22F1A-585D-64E6-A19F-F5DB881BE02A}"/>
              </a:ext>
            </a:extLst>
          </p:cNvPr>
          <p:cNvSpPr>
            <a:spLocks/>
          </p:cNvSpPr>
          <p:nvPr/>
        </p:nvSpPr>
        <p:spPr>
          <a:xfrm>
            <a:off x="6598533" y="4609322"/>
            <a:ext cx="1894114" cy="8490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Convert to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570FBE-A734-B623-3EA7-985BBD488A44}"/>
              </a:ext>
            </a:extLst>
          </p:cNvPr>
          <p:cNvSpPr>
            <a:spLocks/>
          </p:cNvSpPr>
          <p:nvPr/>
        </p:nvSpPr>
        <p:spPr>
          <a:xfrm>
            <a:off x="9512794" y="4609322"/>
            <a:ext cx="1894114" cy="8490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 &amp; Clean Columns 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30FE4C3E-785F-0857-5404-6F5CC0E29FF4}"/>
              </a:ext>
            </a:extLst>
          </p:cNvPr>
          <p:cNvSpPr>
            <a:spLocks/>
          </p:cNvSpPr>
          <p:nvPr/>
        </p:nvSpPr>
        <p:spPr>
          <a:xfrm>
            <a:off x="2748100" y="4907902"/>
            <a:ext cx="858417" cy="29005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E6BA683-6B74-4984-D2BA-C0C9260495E6}"/>
              </a:ext>
            </a:extLst>
          </p:cNvPr>
          <p:cNvSpPr>
            <a:spLocks/>
          </p:cNvSpPr>
          <p:nvPr/>
        </p:nvSpPr>
        <p:spPr>
          <a:xfrm>
            <a:off x="5656141" y="4907901"/>
            <a:ext cx="858417" cy="29005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A0E5F0D-E006-B347-2A5A-2D090948B7E9}"/>
              </a:ext>
            </a:extLst>
          </p:cNvPr>
          <p:cNvSpPr>
            <a:spLocks/>
          </p:cNvSpPr>
          <p:nvPr/>
        </p:nvSpPr>
        <p:spPr>
          <a:xfrm>
            <a:off x="8573512" y="4899379"/>
            <a:ext cx="858417" cy="29005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5245</TotalTime>
  <Words>2556</Words>
  <Application>Microsoft Office PowerPoint</Application>
  <PresentationFormat>Widescreen</PresentationFormat>
  <Paragraphs>302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Aaryan Thusoo</cp:lastModifiedBy>
  <cp:revision>204</cp:revision>
  <dcterms:created xsi:type="dcterms:W3CDTF">2021-04-29T18:58:34Z</dcterms:created>
  <dcterms:modified xsi:type="dcterms:W3CDTF">2025-07-04T14:27:41Z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